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2" r:id="rId3"/>
    <p:sldId id="258" r:id="rId4"/>
    <p:sldId id="259" r:id="rId5"/>
    <p:sldId id="260" r:id="rId6"/>
    <p:sldId id="261" r:id="rId7"/>
    <p:sldId id="263" r:id="rId8"/>
    <p:sldId id="274" r:id="rId9"/>
    <p:sldId id="269" r:id="rId10"/>
    <p:sldId id="277" r:id="rId11"/>
    <p:sldId id="275" r:id="rId12"/>
    <p:sldId id="276" r:id="rId13"/>
    <p:sldId id="268" r:id="rId14"/>
    <p:sldId id="264" r:id="rId15"/>
    <p:sldId id="271" r:id="rId16"/>
    <p:sldId id="265" r:id="rId17"/>
    <p:sldId id="278" r:id="rId18"/>
    <p:sldId id="266" r:id="rId1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099E"/>
    <a:srgbClr val="F3F9D7"/>
    <a:srgbClr val="FFF2C9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69" d="100"/>
          <a:sy n="69" d="100"/>
        </p:scale>
        <p:origin x="41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BE6D-4089-4811-83BC-F7DB41579748}" type="datetimeFigureOut">
              <a:rPr lang="es-ES" smtClean="0"/>
              <a:t>12/04/2018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A691-AAB1-407C-A279-0C4A2538841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94473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BE6D-4089-4811-83BC-F7DB41579748}" type="datetimeFigureOut">
              <a:rPr lang="es-ES" smtClean="0"/>
              <a:t>12/04/2018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A691-AAB1-407C-A279-0C4A2538841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3087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BE6D-4089-4811-83BC-F7DB41579748}" type="datetimeFigureOut">
              <a:rPr lang="es-ES" smtClean="0"/>
              <a:t>12/04/2018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A691-AAB1-407C-A279-0C4A2538841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2958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BE6D-4089-4811-83BC-F7DB41579748}" type="datetimeFigureOut">
              <a:rPr lang="es-ES" smtClean="0"/>
              <a:t>12/04/2018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A691-AAB1-407C-A279-0C4A2538841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5819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BE6D-4089-4811-83BC-F7DB41579748}" type="datetimeFigureOut">
              <a:rPr lang="es-ES" smtClean="0"/>
              <a:t>12/04/2018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A691-AAB1-407C-A279-0C4A2538841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1687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BE6D-4089-4811-83BC-F7DB41579748}" type="datetimeFigureOut">
              <a:rPr lang="es-ES" smtClean="0"/>
              <a:t>12/04/2018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A691-AAB1-407C-A279-0C4A2538841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283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BE6D-4089-4811-83BC-F7DB41579748}" type="datetimeFigureOut">
              <a:rPr lang="es-ES" smtClean="0"/>
              <a:t>12/04/2018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A691-AAB1-407C-A279-0C4A2538841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8847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BE6D-4089-4811-83BC-F7DB41579748}" type="datetimeFigureOut">
              <a:rPr lang="es-ES" smtClean="0"/>
              <a:t>12/04/2018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A691-AAB1-407C-A279-0C4A2538841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8321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BE6D-4089-4811-83BC-F7DB41579748}" type="datetimeFigureOut">
              <a:rPr lang="es-ES" smtClean="0"/>
              <a:t>12/04/2018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A691-AAB1-407C-A279-0C4A2538841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2489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BE6D-4089-4811-83BC-F7DB41579748}" type="datetimeFigureOut">
              <a:rPr lang="es-ES" smtClean="0"/>
              <a:t>12/04/2018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A691-AAB1-407C-A279-0C4A2538841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0074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BE6D-4089-4811-83BC-F7DB41579748}" type="datetimeFigureOut">
              <a:rPr lang="es-ES" smtClean="0"/>
              <a:t>12/04/2018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A691-AAB1-407C-A279-0C4A2538841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5584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5BE6D-4089-4811-83BC-F7DB41579748}" type="datetimeFigureOut">
              <a:rPr lang="es-ES" smtClean="0"/>
              <a:t>12/04/2018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5A691-AAB1-407C-A279-0C4A2538841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5539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g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78429" y="1197428"/>
            <a:ext cx="6531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>
                <a:solidFill>
                  <a:srgbClr val="C7099E"/>
                </a:solidFill>
              </a:rPr>
              <a:t>Resultados de experiencias</a:t>
            </a:r>
          </a:p>
          <a:p>
            <a:endParaRPr lang="es-E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383971" y="2351314"/>
            <a:ext cx="60851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Lo que está con verde son cosas que me faltan hacer y preguntas.</a:t>
            </a:r>
          </a:p>
          <a:p>
            <a:r>
              <a:rPr lang="es-ES" dirty="0"/>
              <a:t> </a:t>
            </a:r>
            <a:r>
              <a:rPr lang="es-ES" dirty="0" smtClean="0"/>
              <a:t>El numero azul de la izquierda inferior son los días en que fueron tomadas las muestras y cómo están guardadas en las carpetas. Está todo ordenada en forma cronológica.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75317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055" y="1449770"/>
            <a:ext cx="4790145" cy="54082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57895" cy="48385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507" y="128723"/>
            <a:ext cx="2822519" cy="3186715"/>
          </a:xfrm>
          <a:prstGeom prst="rect">
            <a:avLst/>
          </a:prstGeom>
        </p:spPr>
      </p:pic>
      <p:sp>
        <p:nvSpPr>
          <p:cNvPr id="5" name="Pentagon 4"/>
          <p:cNvSpPr/>
          <p:nvPr/>
        </p:nvSpPr>
        <p:spPr>
          <a:xfrm>
            <a:off x="11179629" y="6433457"/>
            <a:ext cx="804285" cy="33745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17-04</a:t>
            </a:r>
            <a:endParaRPr lang="es-ES" dirty="0"/>
          </a:p>
        </p:txBody>
      </p:sp>
      <p:sp>
        <p:nvSpPr>
          <p:cNvPr id="6" name="Up Arrow Callout 5"/>
          <p:cNvSpPr/>
          <p:nvPr/>
        </p:nvSpPr>
        <p:spPr>
          <a:xfrm rot="17587701">
            <a:off x="9775129" y="2451621"/>
            <a:ext cx="926770" cy="2525463"/>
          </a:xfrm>
          <a:prstGeom prst="upArrowCallout">
            <a:avLst>
              <a:gd name="adj1" fmla="val 13718"/>
              <a:gd name="adj2" fmla="val 14916"/>
              <a:gd name="adj3" fmla="val 24430"/>
              <a:gd name="adj4" fmla="val 8398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 smtClean="0"/>
          </a:p>
          <a:p>
            <a:pPr algn="ctr"/>
            <a:r>
              <a:rPr lang="es-ES" dirty="0" smtClean="0"/>
              <a:t>Tendría que ajustar mejor esta parte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5806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8858" y="157869"/>
            <a:ext cx="1681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solidFill>
                  <a:srgbClr val="C7099E"/>
                </a:solidFill>
              </a:rPr>
              <a:t>TEKTRONIX</a:t>
            </a:r>
            <a:endParaRPr lang="es-ES" sz="2400" dirty="0">
              <a:solidFill>
                <a:srgbClr val="C7099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11"/>
          <a:stretch/>
        </p:blipFill>
        <p:spPr>
          <a:xfrm>
            <a:off x="2175381" y="619534"/>
            <a:ext cx="7298871" cy="39900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7500" y="1041400"/>
            <a:ext cx="120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16 pulsos</a:t>
            </a:r>
          </a:p>
        </p:txBody>
      </p:sp>
      <p:sp>
        <p:nvSpPr>
          <p:cNvPr id="8" name="Pentagon 7"/>
          <p:cNvSpPr/>
          <p:nvPr/>
        </p:nvSpPr>
        <p:spPr>
          <a:xfrm>
            <a:off x="11179629" y="6433457"/>
            <a:ext cx="804285" cy="33745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17-04</a:t>
            </a:r>
            <a:endParaRPr lang="es-ES" dirty="0"/>
          </a:p>
        </p:txBody>
      </p:sp>
      <p:sp>
        <p:nvSpPr>
          <p:cNvPr id="7" name="TextBox 6"/>
          <p:cNvSpPr txBox="1"/>
          <p:nvPr/>
        </p:nvSpPr>
        <p:spPr>
          <a:xfrm>
            <a:off x="3868963" y="5221958"/>
            <a:ext cx="3424465" cy="369332"/>
          </a:xfrm>
          <a:prstGeom prst="rect">
            <a:avLst/>
          </a:prstGeom>
          <a:solidFill>
            <a:srgbClr val="FFF2C9"/>
          </a:solidFill>
        </p:spPr>
        <p:txBody>
          <a:bodyPr wrap="square" rtlCol="0">
            <a:spAutoFit/>
          </a:bodyPr>
          <a:lstStyle/>
          <a:p>
            <a:r>
              <a:rPr lang="es-ES" dirty="0" err="1" smtClean="0"/>
              <a:t>Rp</a:t>
            </a:r>
            <a:r>
              <a:rPr lang="es-ES" dirty="0"/>
              <a:t> </a:t>
            </a:r>
            <a:r>
              <a:rPr lang="es-ES" dirty="0" smtClean="0"/>
              <a:t>=100 </a:t>
            </a:r>
            <a:r>
              <a:rPr lang="es-ES" dirty="0" smtClean="0">
                <a:sym typeface="Symbol" panose="05050102010706020507" pitchFamily="18" charset="2"/>
              </a:rPr>
              <a:t> , t = 45 </a:t>
            </a:r>
            <a:r>
              <a:rPr lang="es-ES" dirty="0">
                <a:sym typeface="Symbol" panose="05050102010706020507" pitchFamily="18" charset="2"/>
              </a:rPr>
              <a:t>m</a:t>
            </a:r>
            <a:r>
              <a:rPr lang="es-ES" dirty="0" smtClean="0">
                <a:sym typeface="Symbol" panose="05050102010706020507" pitchFamily="18" charset="2"/>
              </a:rPr>
              <a:t>s, t = 5 ms</a:t>
            </a:r>
            <a:endParaRPr lang="es-E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8" y="4437743"/>
            <a:ext cx="2066523" cy="23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15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6" y="2123143"/>
            <a:ext cx="3898900" cy="44790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393" y="2337738"/>
            <a:ext cx="3727450" cy="4282081"/>
          </a:xfrm>
          <a:prstGeom prst="rect">
            <a:avLst/>
          </a:prstGeom>
        </p:spPr>
      </p:pic>
      <p:sp>
        <p:nvSpPr>
          <p:cNvPr id="4" name="Pentagon 3"/>
          <p:cNvSpPr/>
          <p:nvPr/>
        </p:nvSpPr>
        <p:spPr>
          <a:xfrm>
            <a:off x="11179629" y="6433457"/>
            <a:ext cx="804285" cy="33745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17-04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075" y="62774"/>
            <a:ext cx="6235700" cy="25062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50551" y="62774"/>
            <a:ext cx="2935515" cy="2185214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Porqué si son 16 pulsos de 45+5, el último pulso está después de 0.8 segundos, cuando (45+5)*16 = 800ms = 0.8 segundos ????? </a:t>
            </a:r>
          </a:p>
          <a:p>
            <a:r>
              <a:rPr lang="es-E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YA ESTA!!!</a:t>
            </a:r>
            <a:endParaRPr lang="es-ES" sz="2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Up Arrow Callout 6"/>
          <p:cNvSpPr/>
          <p:nvPr/>
        </p:nvSpPr>
        <p:spPr>
          <a:xfrm rot="16200000">
            <a:off x="4734345" y="2475561"/>
            <a:ext cx="1475079" cy="2565400"/>
          </a:xfrm>
          <a:prstGeom prst="upArrowCallout">
            <a:avLst>
              <a:gd name="adj1" fmla="val 13718"/>
              <a:gd name="adj2" fmla="val 14916"/>
              <a:gd name="adj3" fmla="val 24430"/>
              <a:gd name="adj4" fmla="val 8398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 smtClean="0"/>
          </a:p>
          <a:p>
            <a:pPr algn="ctr"/>
            <a:r>
              <a:rPr lang="es-ES" dirty="0" smtClean="0"/>
              <a:t>No me gusta como ajustó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0165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6" y="214993"/>
            <a:ext cx="4034064" cy="46343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70171" y="304800"/>
            <a:ext cx="5845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Se siguió con pulsos de V entre -1 y 1 Volts pero más seguidos para tener mayor densidad de puntos.</a:t>
            </a:r>
          </a:p>
          <a:p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656" y="1091783"/>
            <a:ext cx="3757528" cy="37575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840" y="1967593"/>
            <a:ext cx="3929960" cy="4465864"/>
          </a:xfrm>
          <a:prstGeom prst="rect">
            <a:avLst/>
          </a:prstGeom>
        </p:spPr>
      </p:pic>
      <p:sp>
        <p:nvSpPr>
          <p:cNvPr id="8" name="Up Arrow Callout 7"/>
          <p:cNvSpPr/>
          <p:nvPr/>
        </p:nvSpPr>
        <p:spPr>
          <a:xfrm>
            <a:off x="1219201" y="5214257"/>
            <a:ext cx="2558143" cy="881743"/>
          </a:xfrm>
          <a:prstGeom prst="upArrowCallou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AJUSTAR</a:t>
            </a:r>
            <a:endParaRPr lang="es-ES" dirty="0"/>
          </a:p>
        </p:txBody>
      </p:sp>
      <p:sp>
        <p:nvSpPr>
          <p:cNvPr id="9" name="Pentagon 8"/>
          <p:cNvSpPr/>
          <p:nvPr/>
        </p:nvSpPr>
        <p:spPr>
          <a:xfrm>
            <a:off x="11179629" y="6433457"/>
            <a:ext cx="804285" cy="33745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17-04</a:t>
            </a:r>
            <a:endParaRPr lang="es-ES" dirty="0"/>
          </a:p>
        </p:txBody>
      </p:sp>
      <p:sp>
        <p:nvSpPr>
          <p:cNvPr id="10" name="Up Arrow Callout 9"/>
          <p:cNvSpPr/>
          <p:nvPr/>
        </p:nvSpPr>
        <p:spPr>
          <a:xfrm rot="4726603">
            <a:off x="7406923" y="5404573"/>
            <a:ext cx="1998437" cy="718827"/>
          </a:xfrm>
          <a:prstGeom prst="upArrowCallout">
            <a:avLst>
              <a:gd name="adj1" fmla="val 25000"/>
              <a:gd name="adj2" fmla="val 25000"/>
              <a:gd name="adj3" fmla="val 21192"/>
              <a:gd name="adj4" fmla="val 73788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Hacer con </a:t>
            </a:r>
            <a:r>
              <a:rPr lang="es-ES" dirty="0" err="1" smtClean="0"/>
              <a:t>smooth</a:t>
            </a:r>
            <a:endParaRPr lang="es-ES" dirty="0" smtClean="0"/>
          </a:p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0816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entagon 2"/>
          <p:cNvSpPr/>
          <p:nvPr/>
        </p:nvSpPr>
        <p:spPr>
          <a:xfrm>
            <a:off x="11179629" y="6433457"/>
            <a:ext cx="804285" cy="33745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18-04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771" y="905329"/>
            <a:ext cx="4321629" cy="4321629"/>
          </a:xfrm>
          <a:prstGeom prst="rect">
            <a:avLst/>
          </a:prstGeom>
        </p:spPr>
      </p:pic>
      <p:sp>
        <p:nvSpPr>
          <p:cNvPr id="8" name="Up Arrow 7"/>
          <p:cNvSpPr/>
          <p:nvPr/>
        </p:nvSpPr>
        <p:spPr>
          <a:xfrm rot="3731900">
            <a:off x="1637873" y="2876647"/>
            <a:ext cx="407252" cy="1385406"/>
          </a:xfrm>
          <a:prstGeom prst="up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vert270" rtlCol="0" anchor="ctr">
            <a:noAutofit/>
          </a:bodyPr>
          <a:lstStyle/>
          <a:p>
            <a:pPr algn="ctr"/>
            <a:r>
              <a:rPr lang="es-ES" dirty="0" smtClean="0"/>
              <a:t>calor</a:t>
            </a:r>
            <a:endParaRPr lang="es-ES" dirty="0"/>
          </a:p>
        </p:txBody>
      </p:sp>
      <p:sp>
        <p:nvSpPr>
          <p:cNvPr id="10" name="TextBox 9"/>
          <p:cNvSpPr txBox="1"/>
          <p:nvPr/>
        </p:nvSpPr>
        <p:spPr>
          <a:xfrm>
            <a:off x="673100" y="406400"/>
            <a:ext cx="23368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ES" dirty="0" smtClean="0"/>
              <a:t>Calentamos la muestra </a:t>
            </a:r>
            <a:endParaRPr lang="es-E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970" y="496332"/>
            <a:ext cx="3429000" cy="3939223"/>
          </a:xfrm>
          <a:prstGeom prst="rect">
            <a:avLst/>
          </a:prstGeom>
        </p:spPr>
      </p:pic>
      <p:sp>
        <p:nvSpPr>
          <p:cNvPr id="12" name="Up Arrow Callout 11"/>
          <p:cNvSpPr/>
          <p:nvPr/>
        </p:nvSpPr>
        <p:spPr>
          <a:xfrm>
            <a:off x="8928100" y="4435555"/>
            <a:ext cx="2896622" cy="1339593"/>
          </a:xfrm>
          <a:prstGeom prst="upArrowCallout">
            <a:avLst>
              <a:gd name="adj1" fmla="val 25000"/>
              <a:gd name="adj2" fmla="val 25000"/>
              <a:gd name="adj3" fmla="val 21192"/>
              <a:gd name="adj4" fmla="val 73788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smtClean="0"/>
              <a:t>Hacer con </a:t>
            </a:r>
            <a:r>
              <a:rPr lang="es-ES" sz="1400" dirty="0" err="1" smtClean="0"/>
              <a:t>smooth</a:t>
            </a:r>
            <a:endParaRPr lang="es-ES" sz="1400" dirty="0" smtClean="0"/>
          </a:p>
          <a:p>
            <a:pPr algn="ctr"/>
            <a:r>
              <a:rPr lang="es-ES" sz="1400" dirty="0" smtClean="0"/>
              <a:t>Hacer habiendo sacado los datos con calor antes de calcular el Gamma</a:t>
            </a:r>
            <a:endParaRPr lang="es-ES" sz="1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786" y="39213"/>
            <a:ext cx="3304613" cy="37552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899" y="3827084"/>
            <a:ext cx="2655075" cy="2953207"/>
          </a:xfrm>
          <a:prstGeom prst="rect">
            <a:avLst/>
          </a:prstGeom>
        </p:spPr>
      </p:pic>
      <p:sp>
        <p:nvSpPr>
          <p:cNvPr id="15" name="Up Arrow 14"/>
          <p:cNvSpPr/>
          <p:nvPr/>
        </p:nvSpPr>
        <p:spPr>
          <a:xfrm rot="5400000">
            <a:off x="5298760" y="5286071"/>
            <a:ext cx="407252" cy="1385406"/>
          </a:xfrm>
          <a:prstGeom prst="upArrow">
            <a:avLst>
              <a:gd name="adj1" fmla="val 100000"/>
              <a:gd name="adj2" fmla="val 0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vert270" rtlCol="0" anchor="ctr">
            <a:noAutofit/>
          </a:bodyPr>
          <a:lstStyle/>
          <a:p>
            <a:pPr algn="ctr"/>
            <a:r>
              <a:rPr lang="es-ES" dirty="0" smtClean="0"/>
              <a:t> </a:t>
            </a:r>
            <a:r>
              <a:rPr lang="es-ES" dirty="0" smtClean="0">
                <a:sym typeface="Symbol" panose="05050102010706020507" pitchFamily="18" charset="2"/>
              </a:rPr>
              <a:t>   </a:t>
            </a:r>
            <a:r>
              <a:rPr lang="es-ES" dirty="0" smtClean="0"/>
              <a:t>calor</a:t>
            </a:r>
            <a:endParaRPr lang="es-ES" dirty="0"/>
          </a:p>
        </p:txBody>
      </p:sp>
      <p:sp>
        <p:nvSpPr>
          <p:cNvPr id="23" name="Curved Down Arrow 22"/>
          <p:cNvSpPr/>
          <p:nvPr/>
        </p:nvSpPr>
        <p:spPr>
          <a:xfrm rot="19579701">
            <a:off x="6608246" y="902734"/>
            <a:ext cx="2801955" cy="54134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429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1" y="168729"/>
            <a:ext cx="3521529" cy="3521529"/>
          </a:xfrm>
          <a:prstGeom prst="rect">
            <a:avLst/>
          </a:prstGeom>
        </p:spPr>
      </p:pic>
      <p:sp>
        <p:nvSpPr>
          <p:cNvPr id="4" name="Up Arrow 3"/>
          <p:cNvSpPr/>
          <p:nvPr/>
        </p:nvSpPr>
        <p:spPr>
          <a:xfrm rot="3731900">
            <a:off x="597762" y="1750871"/>
            <a:ext cx="395461" cy="921772"/>
          </a:xfrm>
          <a:prstGeom prst="up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vert270" rtlCol="0" anchor="ctr">
            <a:noAutofit/>
          </a:bodyPr>
          <a:lstStyle/>
          <a:p>
            <a:pPr algn="ctr"/>
            <a:r>
              <a:rPr lang="es-ES" dirty="0" smtClean="0"/>
              <a:t>calor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741" y="100534"/>
            <a:ext cx="3657917" cy="36579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76679" y="3659416"/>
            <a:ext cx="468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Se ve bien que cuando se aplicaba calor la muestra bajaba su resistencia.</a:t>
            </a:r>
            <a:endParaRPr lang="es-E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100" y="2322285"/>
            <a:ext cx="4279900" cy="42799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7391479" y="5223837"/>
            <a:ext cx="571500" cy="533400"/>
          </a:xfrm>
          <a:prstGeom prst="ellipse">
            <a:avLst/>
          </a:prstGeom>
          <a:solidFill>
            <a:srgbClr val="FFF2C9">
              <a:alpha val="7843"/>
            </a:srgbClr>
          </a:solidFill>
          <a:ln>
            <a:solidFill>
              <a:srgbClr val="F3F9D7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Oval 8"/>
          <p:cNvSpPr/>
          <p:nvPr/>
        </p:nvSpPr>
        <p:spPr>
          <a:xfrm>
            <a:off x="10744200" y="4813300"/>
            <a:ext cx="613387" cy="588337"/>
          </a:xfrm>
          <a:prstGeom prst="ellipse">
            <a:avLst/>
          </a:prstGeom>
          <a:solidFill>
            <a:srgbClr val="FFC000">
              <a:alpha val="3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extBox 9"/>
          <p:cNvSpPr txBox="1"/>
          <p:nvPr/>
        </p:nvSpPr>
        <p:spPr>
          <a:xfrm>
            <a:off x="10845800" y="5401637"/>
            <a:ext cx="698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c</a:t>
            </a:r>
            <a:r>
              <a:rPr lang="es-ES" sz="1400" dirty="0" smtClean="0"/>
              <a:t>alor</a:t>
            </a:r>
          </a:p>
        </p:txBody>
      </p:sp>
      <p:sp>
        <p:nvSpPr>
          <p:cNvPr id="11" name="Pentagon 10"/>
          <p:cNvSpPr/>
          <p:nvPr/>
        </p:nvSpPr>
        <p:spPr>
          <a:xfrm>
            <a:off x="11179629" y="6433457"/>
            <a:ext cx="804285" cy="33745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18-04</a:t>
            </a:r>
            <a:endParaRPr lang="es-ES" dirty="0"/>
          </a:p>
        </p:txBody>
      </p:sp>
      <p:sp>
        <p:nvSpPr>
          <p:cNvPr id="12" name="Oval 11"/>
          <p:cNvSpPr/>
          <p:nvPr/>
        </p:nvSpPr>
        <p:spPr>
          <a:xfrm>
            <a:off x="5880100" y="1532030"/>
            <a:ext cx="355600" cy="289858"/>
          </a:xfrm>
          <a:prstGeom prst="ellipse">
            <a:avLst/>
          </a:prstGeom>
          <a:solidFill>
            <a:srgbClr val="FFC000">
              <a:alpha val="3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Oval 12"/>
          <p:cNvSpPr/>
          <p:nvPr/>
        </p:nvSpPr>
        <p:spPr>
          <a:xfrm>
            <a:off x="6057901" y="2095500"/>
            <a:ext cx="609600" cy="800099"/>
          </a:xfrm>
          <a:prstGeom prst="ellipse">
            <a:avLst/>
          </a:prstGeom>
          <a:solidFill>
            <a:srgbClr val="FFC000">
              <a:alpha val="3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extBox 13"/>
          <p:cNvSpPr txBox="1"/>
          <p:nvPr/>
        </p:nvSpPr>
        <p:spPr>
          <a:xfrm>
            <a:off x="6565741" y="1532030"/>
            <a:ext cx="698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c</a:t>
            </a:r>
            <a:r>
              <a:rPr lang="es-ES" sz="1400" dirty="0" smtClean="0"/>
              <a:t>alor</a:t>
            </a:r>
          </a:p>
        </p:txBody>
      </p:sp>
      <p:cxnSp>
        <p:nvCxnSpPr>
          <p:cNvPr id="16" name="Straight Arrow Connector 15"/>
          <p:cNvCxnSpPr>
            <a:stCxn id="14" idx="1"/>
          </p:cNvCxnSpPr>
          <p:nvPr/>
        </p:nvCxnSpPr>
        <p:spPr>
          <a:xfrm flipH="1" flipV="1">
            <a:off x="6273801" y="1676959"/>
            <a:ext cx="291940" cy="8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508511" y="1763710"/>
            <a:ext cx="158990" cy="320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66800" y="5249237"/>
            <a:ext cx="5441711" cy="1200329"/>
          </a:xfrm>
          <a:prstGeom prst="rect">
            <a:avLst/>
          </a:prstGeom>
          <a:solidFill>
            <a:srgbClr val="C7099E"/>
          </a:solidFill>
        </p:spPr>
        <p:txBody>
          <a:bodyPr wrap="square" rtlCol="0">
            <a:spAutoFit/>
          </a:bodyPr>
          <a:lstStyle/>
          <a:p>
            <a:r>
              <a:rPr lang="es-ES" dirty="0" smtClean="0"/>
              <a:t>TENGO QUE AYUDAR A LA MUESTRA </a:t>
            </a:r>
            <a:r>
              <a:rPr lang="es-ES" dirty="0"/>
              <a:t>ENFRIÁNDOLA</a:t>
            </a:r>
            <a:r>
              <a:rPr lang="es-ES" dirty="0" smtClean="0"/>
              <a:t> PARA QUE SUBA LA RESISTENCIA ?</a:t>
            </a:r>
          </a:p>
          <a:p>
            <a:r>
              <a:rPr lang="es-ES" dirty="0" smtClean="0"/>
              <a:t>O SÓLO ES CUESTIÓN DE TIEMPO ? </a:t>
            </a:r>
          </a:p>
          <a:p>
            <a:r>
              <a:rPr lang="es-ES" dirty="0" smtClean="0"/>
              <a:t>HAY QUE DEJAR A LA MUESTRA DESCANSAR !!!</a:t>
            </a:r>
            <a:endParaRPr lang="es-E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832" y="5343417"/>
            <a:ext cx="911072" cy="91107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470" y="0"/>
            <a:ext cx="2655537" cy="2879949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11115052" y="566314"/>
            <a:ext cx="129154" cy="252407"/>
          </a:xfrm>
          <a:prstGeom prst="ellipse">
            <a:avLst/>
          </a:prstGeom>
          <a:solidFill>
            <a:srgbClr val="FFC000">
              <a:alpha val="3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TextBox 20"/>
          <p:cNvSpPr txBox="1"/>
          <p:nvPr/>
        </p:nvSpPr>
        <p:spPr>
          <a:xfrm>
            <a:off x="10649337" y="560402"/>
            <a:ext cx="698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c</a:t>
            </a:r>
            <a:r>
              <a:rPr lang="es-ES" sz="1400" dirty="0" smtClean="0"/>
              <a:t>alor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166428" y="1717092"/>
            <a:ext cx="2025571" cy="461665"/>
          </a:xfrm>
          <a:prstGeom prst="rect">
            <a:avLst/>
          </a:prstGeom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s-ES" sz="1200" dirty="0" smtClean="0">
                <a:solidFill>
                  <a:srgbClr val="00B0F0"/>
                </a:solidFill>
              </a:rPr>
              <a:t>No es comportamiento lineal , son voltajes pequeños</a:t>
            </a:r>
            <a:endParaRPr lang="es-ES" sz="1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86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661" y="2982021"/>
            <a:ext cx="3553279" cy="3553279"/>
          </a:xfrm>
          <a:prstGeom prst="rect">
            <a:avLst/>
          </a:prstGeom>
        </p:spPr>
      </p:pic>
      <p:sp>
        <p:nvSpPr>
          <p:cNvPr id="2" name="Pentagon 1"/>
          <p:cNvSpPr/>
          <p:nvPr/>
        </p:nvSpPr>
        <p:spPr>
          <a:xfrm>
            <a:off x="11179629" y="6433457"/>
            <a:ext cx="804285" cy="33745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18-04</a:t>
            </a:r>
            <a:endParaRPr lang="es-E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78"/>
          <a:stretch/>
        </p:blipFill>
        <p:spPr>
          <a:xfrm>
            <a:off x="6007100" y="3505058"/>
            <a:ext cx="3797300" cy="30842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0" y="-6421"/>
            <a:ext cx="3810000" cy="3810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7278914" y="990600"/>
            <a:ext cx="10886" cy="4236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7583714" y="292100"/>
            <a:ext cx="36286" cy="6518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Up Arrow Callout 19"/>
          <p:cNvSpPr/>
          <p:nvPr/>
        </p:nvSpPr>
        <p:spPr>
          <a:xfrm rot="16200000">
            <a:off x="9221298" y="1956898"/>
            <a:ext cx="3147404" cy="2565400"/>
          </a:xfrm>
          <a:prstGeom prst="upArrowCallout">
            <a:avLst>
              <a:gd name="adj1" fmla="val 13718"/>
              <a:gd name="adj2" fmla="val 14916"/>
              <a:gd name="adj3" fmla="val 24430"/>
              <a:gd name="adj4" fmla="val 6828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 smtClean="0"/>
              <a:t>Ver que pasó, ahí dónde marqué, bajó 100</a:t>
            </a:r>
            <a:r>
              <a:rPr lang="es-ES" dirty="0" smtClean="0">
                <a:sym typeface="Symbol" panose="05050102010706020507" pitchFamily="18" charset="2"/>
              </a:rPr>
              <a:t></a:t>
            </a:r>
            <a:r>
              <a:rPr lang="es-ES" dirty="0" smtClean="0"/>
              <a:t> la resistencia; cuando estaba a 600 y a 450 es decir un 16 y 22 % es mucho o poco?</a:t>
            </a:r>
          </a:p>
          <a:p>
            <a:pPr algn="ctr"/>
            <a:endParaRPr lang="es-E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6007100" y="996879"/>
            <a:ext cx="381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159500" y="1149279"/>
            <a:ext cx="381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907971" y="1251852"/>
            <a:ext cx="20991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Los gráficos en el tiempo me ayudan a ver que le estaba haciendo a la muestra.</a:t>
            </a:r>
            <a:endParaRPr lang="es-ES" dirty="0"/>
          </a:p>
        </p:txBody>
      </p:sp>
      <p:sp>
        <p:nvSpPr>
          <p:cNvPr id="8" name="TextBox 7"/>
          <p:cNvSpPr txBox="1"/>
          <p:nvPr/>
        </p:nvSpPr>
        <p:spPr>
          <a:xfrm>
            <a:off x="20410" y="100277"/>
            <a:ext cx="3179989" cy="3416320"/>
          </a:xfrm>
          <a:prstGeom prst="rect">
            <a:avLst/>
          </a:prstGeom>
          <a:solidFill>
            <a:srgbClr val="F3F9D7"/>
          </a:solidFill>
        </p:spPr>
        <p:txBody>
          <a:bodyPr wrap="square" rtlCol="0">
            <a:spAutoFit/>
          </a:bodyPr>
          <a:lstStyle/>
          <a:p>
            <a:r>
              <a:rPr lang="es-ES" dirty="0" smtClean="0"/>
              <a:t>Dejamos descansar la muestra y nuevamente medimos, mandamos pulsos de 10 ms empezando con 1 Volt y pasos de 200mV, después de 12 mediciones cambiamos a 100mV el paso.</a:t>
            </a:r>
          </a:p>
          <a:p>
            <a:r>
              <a:rPr lang="es-ES" dirty="0"/>
              <a:t> </a:t>
            </a:r>
            <a:r>
              <a:rPr lang="es-ES" dirty="0" smtClean="0"/>
              <a:t>En un momento hubo un salto de corriente y no se </a:t>
            </a:r>
            <a:r>
              <a:rPr lang="es-ES" dirty="0" err="1" smtClean="0"/>
              <a:t>vió</a:t>
            </a:r>
            <a:r>
              <a:rPr lang="es-ES" dirty="0" smtClean="0"/>
              <a:t> que le pasó a la resistencia cuando mandó 6.7 Volts ; I=30.94 ; V=6.6 ???</a:t>
            </a:r>
            <a:endParaRPr lang="es-ES" dirty="0"/>
          </a:p>
        </p:txBody>
      </p:sp>
      <p:sp>
        <p:nvSpPr>
          <p:cNvPr id="11" name="Bent-Up Arrow 10"/>
          <p:cNvSpPr/>
          <p:nvPr/>
        </p:nvSpPr>
        <p:spPr>
          <a:xfrm rot="5400000">
            <a:off x="675554" y="3140631"/>
            <a:ext cx="2005485" cy="2716728"/>
          </a:xfrm>
          <a:prstGeom prst="bent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TextBox 13"/>
          <p:cNvSpPr txBox="1"/>
          <p:nvPr/>
        </p:nvSpPr>
        <p:spPr>
          <a:xfrm>
            <a:off x="390979" y="4758241"/>
            <a:ext cx="1394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Será algo de lo que marqué?</a:t>
            </a:r>
            <a:endParaRPr lang="es-E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9344025" y="758046"/>
            <a:ext cx="103505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l</a:t>
            </a:r>
            <a:r>
              <a:rPr lang="es-ES" dirty="0" smtClean="0"/>
              <a:t>os V son 8,3 y 6,6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2504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042" y="15604"/>
            <a:ext cx="6172202" cy="61990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66" y="629839"/>
            <a:ext cx="3867776" cy="38677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0686" y="4497616"/>
            <a:ext cx="2755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Se ve que estamos en una etapa de baja resistencia. </a:t>
            </a:r>
            <a:r>
              <a:rPr lang="es-ES" dirty="0"/>
              <a:t>V</a:t>
            </a:r>
            <a:r>
              <a:rPr lang="es-ES" dirty="0" smtClean="0"/>
              <a:t>olátil </a:t>
            </a:r>
            <a:r>
              <a:rPr lang="es-ES" dirty="0" smtClean="0">
                <a:solidFill>
                  <a:srgbClr val="C7099E"/>
                </a:solidFill>
              </a:rPr>
              <a:t>??</a:t>
            </a:r>
            <a:endParaRPr lang="es-ES" dirty="0">
              <a:solidFill>
                <a:srgbClr val="C7099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74331" y="6214643"/>
            <a:ext cx="30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Comportamiento no lineal</a:t>
            </a:r>
            <a:endParaRPr lang="es-ES" dirty="0"/>
          </a:p>
        </p:txBody>
      </p:sp>
      <p:sp>
        <p:nvSpPr>
          <p:cNvPr id="8" name="Curved Right Arrow 7"/>
          <p:cNvSpPr/>
          <p:nvPr/>
        </p:nvSpPr>
        <p:spPr>
          <a:xfrm rot="3411010">
            <a:off x="9667564" y="-269192"/>
            <a:ext cx="575771" cy="232066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19032" y="957943"/>
            <a:ext cx="1534886" cy="1200329"/>
          </a:xfrm>
          <a:prstGeom prst="rect">
            <a:avLst/>
          </a:prstGeom>
          <a:solidFill>
            <a:srgbClr val="F3F9D7"/>
          </a:solidFill>
        </p:spPr>
        <p:txBody>
          <a:bodyPr wrap="square" rtlCol="0">
            <a:spAutoFit/>
          </a:bodyPr>
          <a:lstStyle/>
          <a:p>
            <a:r>
              <a:rPr lang="es-ES" dirty="0" smtClean="0"/>
              <a:t>Puede ser lo que menciono en el </a:t>
            </a:r>
            <a:r>
              <a:rPr lang="es-ES" dirty="0" err="1" smtClean="0"/>
              <a:t>slide</a:t>
            </a:r>
            <a:r>
              <a:rPr lang="es-ES" dirty="0" smtClean="0"/>
              <a:t> anterior?</a:t>
            </a:r>
            <a:endParaRPr lang="es-ES" dirty="0"/>
          </a:p>
        </p:txBody>
      </p:sp>
      <p:sp>
        <p:nvSpPr>
          <p:cNvPr id="4" name="TextBox 3"/>
          <p:cNvSpPr txBox="1"/>
          <p:nvPr/>
        </p:nvSpPr>
        <p:spPr>
          <a:xfrm>
            <a:off x="10667281" y="2292225"/>
            <a:ext cx="103838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s-ES" dirty="0" smtClean="0"/>
              <a:t>V=6,8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3341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ntagon 1"/>
          <p:cNvSpPr/>
          <p:nvPr/>
        </p:nvSpPr>
        <p:spPr>
          <a:xfrm>
            <a:off x="11179629" y="6433457"/>
            <a:ext cx="804285" cy="33745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18-04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80"/>
          <a:stretch/>
        </p:blipFill>
        <p:spPr>
          <a:xfrm>
            <a:off x="0" y="0"/>
            <a:ext cx="6942667" cy="3695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592" y="1847850"/>
            <a:ext cx="3974764" cy="44876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51710" y="5510127"/>
            <a:ext cx="2318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C00000"/>
                </a:solidFill>
              </a:rPr>
              <a:t>Paramos</a:t>
            </a:r>
            <a:r>
              <a:rPr lang="es-ES" dirty="0" smtClean="0"/>
              <a:t> porque sino llegábamos a resistencia NULA!!!!!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2301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847"/>
            <a:ext cx="5732584" cy="57325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86499" y="1617785"/>
            <a:ext cx="5697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Primera experiencia  vemos que inmediatamente al comenzar a enviar pulsos paso de tener alrededor de 12K</a:t>
            </a:r>
            <a:r>
              <a:rPr lang="es-ES" dirty="0" smtClean="0">
                <a:sym typeface="Symbol" panose="05050102010706020507" pitchFamily="18" charset="2"/>
              </a:rPr>
              <a:t> al quinto pulso pasó a tener 6K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3275" y="6188947"/>
            <a:ext cx="490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Se sacaron dos datos en donde la resistencia era muy negativa.</a:t>
            </a:r>
            <a:endParaRPr lang="es-ES" sz="1400" dirty="0"/>
          </a:p>
        </p:txBody>
      </p:sp>
      <p:sp>
        <p:nvSpPr>
          <p:cNvPr id="5" name="Pentagon 4"/>
          <p:cNvSpPr/>
          <p:nvPr/>
        </p:nvSpPr>
        <p:spPr>
          <a:xfrm>
            <a:off x="11179629" y="6433457"/>
            <a:ext cx="804285" cy="33745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04-04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1830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38" y="263769"/>
            <a:ext cx="4607169" cy="460716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49143" y="674914"/>
            <a:ext cx="5040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 tiene comportamiento no lineal</a:t>
            </a:r>
          </a:p>
          <a:p>
            <a:endParaRPr lang="es-ES" dirty="0"/>
          </a:p>
        </p:txBody>
      </p:sp>
      <p:sp>
        <p:nvSpPr>
          <p:cNvPr id="5" name="Pentagon 4"/>
          <p:cNvSpPr/>
          <p:nvPr/>
        </p:nvSpPr>
        <p:spPr>
          <a:xfrm>
            <a:off x="11179629" y="6433457"/>
            <a:ext cx="804285" cy="33745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04-04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022" y="1364597"/>
            <a:ext cx="3293836" cy="350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215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82016" y="529326"/>
            <a:ext cx="1285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 smtClean="0"/>
          </a:p>
          <a:p>
            <a:r>
              <a:rPr lang="es-ES" dirty="0" err="1" smtClean="0"/>
              <a:t>Switching</a:t>
            </a:r>
            <a:endParaRPr lang="es-E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6124257" cy="6435969"/>
          </a:xfrm>
          <a:prstGeom prst="rect">
            <a:avLst/>
          </a:prstGeom>
        </p:spPr>
      </p:pic>
      <p:sp>
        <p:nvSpPr>
          <p:cNvPr id="5" name="Pentagon 4"/>
          <p:cNvSpPr/>
          <p:nvPr/>
        </p:nvSpPr>
        <p:spPr>
          <a:xfrm>
            <a:off x="11179629" y="6433457"/>
            <a:ext cx="804285" cy="33745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04-04</a:t>
            </a:r>
            <a:endParaRPr lang="es-ES" dirty="0"/>
          </a:p>
        </p:txBody>
      </p:sp>
      <p:sp>
        <p:nvSpPr>
          <p:cNvPr id="7" name="Rectangle 6"/>
          <p:cNvSpPr/>
          <p:nvPr/>
        </p:nvSpPr>
        <p:spPr>
          <a:xfrm>
            <a:off x="8381997" y="689207"/>
            <a:ext cx="16655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    </a:t>
            </a:r>
            <a:r>
              <a:rPr lang="es-ES" dirty="0" err="1" smtClean="0"/>
              <a:t>Rp</a:t>
            </a:r>
            <a:r>
              <a:rPr lang="es-ES" dirty="0" smtClean="0"/>
              <a:t> = </a:t>
            </a:r>
            <a:r>
              <a:rPr lang="es-ES" dirty="0"/>
              <a:t>100 </a:t>
            </a:r>
            <a:r>
              <a:rPr lang="es-ES" dirty="0" smtClean="0">
                <a:sym typeface="Symbol" panose="05050102010706020507" pitchFamily="18" charset="2"/>
              </a:rPr>
              <a:t></a:t>
            </a:r>
          </a:p>
          <a:p>
            <a:r>
              <a:rPr lang="es-ES" dirty="0">
                <a:sym typeface="Symbol" panose="05050102010706020507" pitchFamily="18" charset="2"/>
              </a:rPr>
              <a:t> </a:t>
            </a:r>
            <a:r>
              <a:rPr lang="es-ES" dirty="0" smtClean="0">
                <a:sym typeface="Symbol" panose="05050102010706020507" pitchFamily="18" charset="2"/>
              </a:rPr>
              <a:t>   V = 5.8Volts</a:t>
            </a:r>
            <a:r>
              <a:rPr lang="es-ES" dirty="0" smtClean="0"/>
              <a:t>  </a:t>
            </a:r>
            <a:endParaRPr lang="es-ES" dirty="0"/>
          </a:p>
        </p:txBody>
      </p:sp>
      <p:sp>
        <p:nvSpPr>
          <p:cNvPr id="8" name="Left Brace 7"/>
          <p:cNvSpPr/>
          <p:nvPr/>
        </p:nvSpPr>
        <p:spPr>
          <a:xfrm>
            <a:off x="8381998" y="598716"/>
            <a:ext cx="195943" cy="827314"/>
          </a:xfrm>
          <a:prstGeom prst="leftBrace">
            <a:avLst/>
          </a:prstGeom>
        </p:spPr>
        <p:style>
          <a:lnRef idx="3">
            <a:schemeClr val="accent5"/>
          </a:lnRef>
          <a:fillRef idx="1001">
            <a:schemeClr val="lt1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106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07" y="0"/>
            <a:ext cx="3763108" cy="37631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929" y="183661"/>
            <a:ext cx="4526212" cy="5144447"/>
          </a:xfrm>
          <a:prstGeom prst="rect">
            <a:avLst/>
          </a:prstGeom>
        </p:spPr>
      </p:pic>
      <p:sp>
        <p:nvSpPr>
          <p:cNvPr id="5" name="Pentagon 4"/>
          <p:cNvSpPr/>
          <p:nvPr/>
        </p:nvSpPr>
        <p:spPr>
          <a:xfrm>
            <a:off x="11179629" y="6433457"/>
            <a:ext cx="804285" cy="33745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10-04</a:t>
            </a:r>
            <a:endParaRPr lang="es-ES" dirty="0"/>
          </a:p>
        </p:txBody>
      </p:sp>
      <p:sp>
        <p:nvSpPr>
          <p:cNvPr id="8" name="Up Arrow Callout 7"/>
          <p:cNvSpPr/>
          <p:nvPr/>
        </p:nvSpPr>
        <p:spPr>
          <a:xfrm>
            <a:off x="7327901" y="5551714"/>
            <a:ext cx="2558143" cy="881743"/>
          </a:xfrm>
          <a:prstGeom prst="upArrowCallou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AJUSTAR</a:t>
            </a:r>
            <a:endParaRPr lang="es-ES" dirty="0"/>
          </a:p>
        </p:txBody>
      </p:sp>
      <p:sp>
        <p:nvSpPr>
          <p:cNvPr id="3" name="TextBox 2"/>
          <p:cNvSpPr txBox="1"/>
          <p:nvPr/>
        </p:nvSpPr>
        <p:spPr>
          <a:xfrm>
            <a:off x="978325" y="4152900"/>
            <a:ext cx="3720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Vemos que la resistencia después de seis días de descanso pasó de tener 1800 </a:t>
            </a:r>
            <a:r>
              <a:rPr lang="es-ES" dirty="0" smtClean="0">
                <a:sym typeface="Symbol" panose="05050102010706020507" pitchFamily="18" charset="2"/>
              </a:rPr>
              <a:t> a tener 3400 </a:t>
            </a:r>
          </a:p>
          <a:p>
            <a:r>
              <a:rPr lang="es-ES" dirty="0" smtClean="0">
                <a:solidFill>
                  <a:srgbClr val="C7099E"/>
                </a:solidFill>
                <a:sym typeface="Symbol" panose="05050102010706020507" pitchFamily="18" charset="2"/>
              </a:rPr>
              <a:t> memoria volátil ?????</a:t>
            </a:r>
          </a:p>
        </p:txBody>
      </p:sp>
    </p:spTree>
    <p:extLst>
      <p:ext uri="{BB962C8B-B14F-4D97-AF65-F5344CB8AC3E}">
        <p14:creationId xmlns:p14="http://schemas.microsoft.com/office/powerpoint/2010/main" val="2682983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70" y="530678"/>
            <a:ext cx="4717143" cy="5383696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>
            <a:off x="11179629" y="6433457"/>
            <a:ext cx="804285" cy="33745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10-04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377" y="1118860"/>
            <a:ext cx="4384224" cy="46563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436854" y="472529"/>
            <a:ext cx="2742775" cy="646331"/>
          </a:xfrm>
          <a:prstGeom prst="rect">
            <a:avLst/>
          </a:prstGeom>
          <a:solidFill>
            <a:srgbClr val="F3F9D7"/>
          </a:solidFill>
        </p:spPr>
        <p:txBody>
          <a:bodyPr wrap="square" rtlCol="0">
            <a:spAutoFit/>
          </a:bodyPr>
          <a:lstStyle/>
          <a:p>
            <a:r>
              <a:rPr lang="es-E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IvsV</a:t>
            </a: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 para ver comportamiento no lineal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75500" y="5955854"/>
            <a:ext cx="293551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Falta ajustar </a:t>
            </a:r>
            <a:r>
              <a:rPr lang="es-E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IvsV</a:t>
            </a: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 ? No se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88353" y="6002020"/>
            <a:ext cx="274277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Hacer </a:t>
            </a:r>
            <a:r>
              <a:rPr lang="es-E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smooth</a:t>
            </a: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 ?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37526" y="359230"/>
            <a:ext cx="2146301" cy="224245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Gamma + ajusto con parecido? a 1/x 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smtClean="0">
                <a:solidFill>
                  <a:schemeClr val="tx1"/>
                </a:solidFill>
              </a:rPr>
              <a:t>Gamma – con un LOG</a:t>
            </a:r>
          </a:p>
          <a:p>
            <a:pPr algn="ctr"/>
            <a:endParaRPr lang="es-ES" dirty="0">
              <a:solidFill>
                <a:schemeClr val="tx1"/>
              </a:solidFill>
            </a:endParaRPr>
          </a:p>
          <a:p>
            <a:pPr algn="ctr"/>
            <a:endParaRPr lang="es-ES" dirty="0" smtClean="0">
              <a:solidFill>
                <a:schemeClr val="tx1"/>
              </a:solidFill>
            </a:endParaRPr>
          </a:p>
          <a:p>
            <a:pPr algn="ctr"/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smtClean="0">
                <a:solidFill>
                  <a:schemeClr val="tx1"/>
                </a:solidFill>
              </a:rPr>
              <a:t>NECESITO AJUSTAR?</a:t>
            </a:r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484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9229"/>
            <a:ext cx="3505200" cy="3505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03914" y="566057"/>
            <a:ext cx="56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Enviamos pulsos de V variando entre -1 y 1 Volt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971" y="1197429"/>
            <a:ext cx="4484914" cy="44849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379" y="1446233"/>
            <a:ext cx="4244449" cy="5259367"/>
          </a:xfrm>
          <a:prstGeom prst="rect">
            <a:avLst/>
          </a:prstGeom>
        </p:spPr>
      </p:pic>
      <p:sp>
        <p:nvSpPr>
          <p:cNvPr id="7" name="Pentagon 6"/>
          <p:cNvSpPr/>
          <p:nvPr/>
        </p:nvSpPr>
        <p:spPr>
          <a:xfrm>
            <a:off x="11179629" y="6433457"/>
            <a:ext cx="804285" cy="33745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17-04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446314" y="4474029"/>
            <a:ext cx="2873829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s-ES" dirty="0" smtClean="0"/>
              <a:t>Recortar los datos por debajo del V del </a:t>
            </a:r>
            <a:r>
              <a:rPr lang="es-ES" dirty="0" err="1" smtClean="0"/>
              <a:t>Bias</a:t>
            </a:r>
            <a:r>
              <a:rPr lang="es-ES" dirty="0" smtClean="0"/>
              <a:t>?</a:t>
            </a:r>
            <a:endParaRPr lang="es-ES" dirty="0"/>
          </a:p>
        </p:txBody>
      </p:sp>
      <p:sp>
        <p:nvSpPr>
          <p:cNvPr id="8" name="Down Arrow 7"/>
          <p:cNvSpPr/>
          <p:nvPr/>
        </p:nvSpPr>
        <p:spPr>
          <a:xfrm rot="11523674">
            <a:off x="652291" y="3586712"/>
            <a:ext cx="484632" cy="978408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extBox 8"/>
          <p:cNvSpPr txBox="1"/>
          <p:nvPr/>
        </p:nvSpPr>
        <p:spPr>
          <a:xfrm>
            <a:off x="2428003" y="6064125"/>
            <a:ext cx="3516086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s-ES" dirty="0" smtClean="0"/>
              <a:t>Graficar IV</a:t>
            </a:r>
            <a:endParaRPr lang="es-ES" dirty="0"/>
          </a:p>
        </p:txBody>
      </p:sp>
      <p:sp>
        <p:nvSpPr>
          <p:cNvPr id="10" name="TextBox 9"/>
          <p:cNvSpPr txBox="1"/>
          <p:nvPr/>
        </p:nvSpPr>
        <p:spPr>
          <a:xfrm>
            <a:off x="10167256" y="4197029"/>
            <a:ext cx="1219200" cy="120032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s-ES" dirty="0" smtClean="0"/>
              <a:t>Ver los puntos de abajo  sacar?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017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1801005"/>
            <a:ext cx="4432300" cy="49299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658" y="157869"/>
            <a:ext cx="1681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solidFill>
                  <a:srgbClr val="C7099E"/>
                </a:solidFill>
              </a:rPr>
              <a:t>TEKTRONIX</a:t>
            </a:r>
            <a:endParaRPr lang="es-ES" sz="2400" dirty="0">
              <a:solidFill>
                <a:srgbClr val="C7099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67"/>
          <a:stretch/>
        </p:blipFill>
        <p:spPr>
          <a:xfrm>
            <a:off x="1651000" y="0"/>
            <a:ext cx="6235700" cy="3632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99" y="3589072"/>
            <a:ext cx="2921001" cy="3248995"/>
          </a:xfrm>
          <a:prstGeom prst="rect">
            <a:avLst/>
          </a:prstGeom>
        </p:spPr>
      </p:pic>
      <p:sp>
        <p:nvSpPr>
          <p:cNvPr id="6" name="Pentagon 5"/>
          <p:cNvSpPr/>
          <p:nvPr/>
        </p:nvSpPr>
        <p:spPr>
          <a:xfrm>
            <a:off x="11179629" y="6433457"/>
            <a:ext cx="804285" cy="33745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17-04</a:t>
            </a:r>
            <a:endParaRPr lang="es-ES" dirty="0"/>
          </a:p>
        </p:txBody>
      </p:sp>
      <p:sp>
        <p:nvSpPr>
          <p:cNvPr id="9" name="Rectangle 8"/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/>
              <a:t> </a:t>
            </a:r>
            <a:r>
              <a:rPr lang="es-ES" dirty="0" err="1"/>
              <a:t>Rp</a:t>
            </a:r>
            <a:r>
              <a:rPr lang="es-ES" dirty="0"/>
              <a:t> = 100 </a:t>
            </a:r>
            <a:r>
              <a:rPr lang="es-ES" dirty="0">
                <a:sym typeface="Symbol" panose="05050102010706020507" pitchFamily="18" charset="2"/>
              </a:rPr>
              <a:t></a:t>
            </a:r>
          </a:p>
          <a:p>
            <a:r>
              <a:rPr lang="es-ES" dirty="0">
                <a:sym typeface="Symbol" panose="05050102010706020507" pitchFamily="18" charset="2"/>
              </a:rPr>
              <a:t>    V = 5.8Volts</a:t>
            </a:r>
            <a:r>
              <a:rPr lang="es-ES" dirty="0"/>
              <a:t>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38192" y="388701"/>
            <a:ext cx="2488294" cy="369332"/>
          </a:xfrm>
          <a:prstGeom prst="rect">
            <a:avLst/>
          </a:prstGeom>
          <a:solidFill>
            <a:srgbClr val="FFF2C9"/>
          </a:solidFill>
        </p:spPr>
        <p:txBody>
          <a:bodyPr wrap="square" rtlCol="0">
            <a:spAutoFit/>
          </a:bodyPr>
          <a:lstStyle/>
          <a:p>
            <a:r>
              <a:rPr lang="es-ES" dirty="0" err="1" smtClean="0"/>
              <a:t>Rp</a:t>
            </a:r>
            <a:r>
              <a:rPr lang="es-ES" dirty="0"/>
              <a:t> </a:t>
            </a:r>
            <a:r>
              <a:rPr lang="es-ES" dirty="0" smtClean="0"/>
              <a:t>=100 </a:t>
            </a:r>
            <a:r>
              <a:rPr lang="es-ES" dirty="0" smtClean="0">
                <a:sym typeface="Symbol" panose="05050102010706020507" pitchFamily="18" charset="2"/>
              </a:rPr>
              <a:t> , t = 100 s</a:t>
            </a:r>
            <a:endParaRPr lang="es-E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746500" y="4749800"/>
            <a:ext cx="3771900" cy="92333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s-ES" dirty="0" smtClean="0"/>
              <a:t>Graficar </a:t>
            </a:r>
            <a:r>
              <a:rPr lang="es-ES" dirty="0" err="1" smtClean="0"/>
              <a:t>Rvs</a:t>
            </a:r>
            <a:r>
              <a:rPr lang="es-ES" dirty="0" smtClean="0"/>
              <a:t> V </a:t>
            </a:r>
            <a:r>
              <a:rPr lang="es-ES" dirty="0" err="1" smtClean="0"/>
              <a:t>yT</a:t>
            </a:r>
            <a:r>
              <a:rPr lang="es-ES" dirty="0" smtClean="0"/>
              <a:t> de la muestra porque son pulsos chiquitos y no se </a:t>
            </a:r>
            <a:r>
              <a:rPr lang="es-ES" dirty="0" err="1" smtClean="0"/>
              <a:t>calento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25537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ntagon 1"/>
          <p:cNvSpPr/>
          <p:nvPr/>
        </p:nvSpPr>
        <p:spPr>
          <a:xfrm>
            <a:off x="11179629" y="6433457"/>
            <a:ext cx="804285" cy="33745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17-04</a:t>
            </a:r>
            <a:endParaRPr lang="es-ES" dirty="0"/>
          </a:p>
        </p:txBody>
      </p:sp>
      <p:sp>
        <p:nvSpPr>
          <p:cNvPr id="4" name="TextBox 3"/>
          <p:cNvSpPr txBox="1"/>
          <p:nvPr/>
        </p:nvSpPr>
        <p:spPr>
          <a:xfrm>
            <a:off x="108858" y="157869"/>
            <a:ext cx="1681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solidFill>
                  <a:srgbClr val="C7099E"/>
                </a:solidFill>
              </a:rPr>
              <a:t>TEKTRONIX</a:t>
            </a:r>
            <a:endParaRPr lang="es-ES" sz="2400" dirty="0">
              <a:solidFill>
                <a:srgbClr val="C7099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2100" y="1079500"/>
            <a:ext cx="101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8 pulsos</a:t>
            </a:r>
            <a:endParaRPr lang="es-E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44"/>
          <a:stretch/>
        </p:blipFill>
        <p:spPr>
          <a:xfrm>
            <a:off x="1712686" y="293914"/>
            <a:ext cx="8775700" cy="46364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20821" y="5417901"/>
            <a:ext cx="3315608" cy="369332"/>
          </a:xfrm>
          <a:prstGeom prst="rect">
            <a:avLst/>
          </a:prstGeom>
          <a:solidFill>
            <a:srgbClr val="FFF2C9"/>
          </a:solidFill>
        </p:spPr>
        <p:txBody>
          <a:bodyPr wrap="square" rtlCol="0">
            <a:spAutoFit/>
          </a:bodyPr>
          <a:lstStyle/>
          <a:p>
            <a:r>
              <a:rPr lang="es-ES" dirty="0" err="1" smtClean="0"/>
              <a:t>Rp</a:t>
            </a:r>
            <a:r>
              <a:rPr lang="es-ES" dirty="0"/>
              <a:t> </a:t>
            </a:r>
            <a:r>
              <a:rPr lang="es-ES" dirty="0" smtClean="0"/>
              <a:t>=100 </a:t>
            </a:r>
            <a:r>
              <a:rPr lang="es-ES" dirty="0" smtClean="0">
                <a:sym typeface="Symbol" panose="05050102010706020507" pitchFamily="18" charset="2"/>
              </a:rPr>
              <a:t> , t = 8ms , t = 2 ms</a:t>
            </a:r>
            <a:endParaRPr lang="es-E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712686" y="6261100"/>
            <a:ext cx="7596414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Pasamos la muestra a la fase conductora !!!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7496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</TotalTime>
  <Words>587</Words>
  <Application>Microsoft Office PowerPoint</Application>
  <PresentationFormat>Widescreen</PresentationFormat>
  <Paragraphs>87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Luffi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Luffi</dc:creator>
  <cp:lastModifiedBy>Luffi</cp:lastModifiedBy>
  <cp:revision>72</cp:revision>
  <dcterms:created xsi:type="dcterms:W3CDTF">2017-04-20T19:56:14Z</dcterms:created>
  <dcterms:modified xsi:type="dcterms:W3CDTF">2018-04-12T20:37:06Z</dcterms:modified>
</cp:coreProperties>
</file>